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Oswald" pitchFamily="2" charset="0"/>
      <p:regular r:id="rId15"/>
      <p:bold r:id="rId16"/>
    </p:embeddedFont>
    <p:embeddedFont>
      <p:font typeface="Oswald ExtraLight" pitchFamily="2" charset="0"/>
      <p:regular r:id="rId17"/>
      <p:bold r:id="rId18"/>
    </p:embeddedFont>
    <p:embeddedFont>
      <p:font typeface="Oswald Light" pitchFamily="2" charset="0"/>
      <p:regular r:id="rId19"/>
      <p:bold r:id="rId20"/>
    </p:embeddedFont>
    <p:embeddedFont>
      <p:font typeface="Roboto" panose="02000000000000000000" pitchFamily="2" charset="0"/>
      <p:regular r:id="rId21"/>
      <p:bold r:id="rId22"/>
      <p:italic r:id="rId23"/>
      <p:boldItalic r:id="rId24"/>
    </p:embeddedFont>
    <p:embeddedFont>
      <p:font typeface="Roboto Slab" panose="020B0604020202020204" charset="0"/>
      <p:regular r:id="rId25"/>
      <p:bold r:id="rId26"/>
    </p:embeddedFont>
    <p:embeddedFont>
      <p:font typeface="Roboto Slab ExtraLight"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57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4734ffa50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4734ffa50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with growing awareness on the issues there has been a significantly positive change in how the entertainment industry views and depicts hearing loss. Hearing impairment is being normalised today, without being trivialized by movies and books that help promote the message. The series CODA is a heart touching story that has been applauded for the awareness it has brought. Marvel’s Hawkeye is another huge hit, not only in the theatres but also because the main character going through hearing loss has helped the community feel represented. Books like WonderStruck and Maybe Someday take a fresh approach on hearing impairment, where the authors have not reduced the characters to just people with hearing loss. Although there is still scope for improvement when it comes to representation of hearing loss, these movies and books are an indication that change can be created in the first place.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4734ffa50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4734ffa50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well known—and maybe you've experienced it—that hearing loss can put a strain on relationships, causing stress, hurt feelings and frustration over miscommunication. If you sometimes get frustrated, one good thing to do is learn more about what hearing loss is like.</a:t>
            </a:r>
            <a:endParaRPr/>
          </a:p>
          <a:p>
            <a:pPr marL="0" lvl="0" indent="0" algn="l" rtl="0">
              <a:spcBef>
                <a:spcPts val="0"/>
              </a:spcBef>
              <a:spcAft>
                <a:spcPts val="0"/>
              </a:spcAft>
              <a:buNone/>
            </a:pPr>
            <a:endParaRPr/>
          </a:p>
          <a:p>
            <a:pPr marL="0" lvl="0" indent="0" algn="l" rtl="0">
              <a:spcBef>
                <a:spcPts val="0"/>
              </a:spcBef>
              <a:spcAft>
                <a:spcPts val="0"/>
              </a:spcAft>
              <a:buNone/>
            </a:pPr>
            <a:r>
              <a:rPr lang="en"/>
              <a:t>When someone has hearing loss, oral communication, a vital function of participating in society and relationships, is negatively affected. But remember, effective communication goes far beyond spoken words. Gestures and facial expressions enhance the meaning of the message.</a:t>
            </a:r>
            <a:endParaRPr/>
          </a:p>
          <a:p>
            <a:pPr marL="0" lvl="0" indent="0" algn="l" rtl="0">
              <a:spcBef>
                <a:spcPts val="0"/>
              </a:spcBef>
              <a:spcAft>
                <a:spcPts val="0"/>
              </a:spcAft>
              <a:buNone/>
            </a:pPr>
            <a:endParaRPr/>
          </a:p>
          <a:p>
            <a:pPr marL="0" lvl="0" indent="0" algn="l" rtl="0">
              <a:spcBef>
                <a:spcPts val="0"/>
              </a:spcBef>
              <a:spcAft>
                <a:spcPts val="0"/>
              </a:spcAft>
              <a:buNone/>
            </a:pPr>
            <a:r>
              <a:rPr lang="en"/>
              <a:t>Whenever possible, face the person when talking, keep your mouth uncovered and gently get his or her attention before beginning a conversation. Do not chew gum while talking because it distorts the shape of your mouth making lipreading more difficult. Your friend may have extra difficulty hearing when he or she is stressed, tired, upset or sick. Be flexible in having conversations until there's a better time.</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it can be especially difficult for a person with hearing loss to hear in group situations, whether it's at a dinner or party, due to the background noise. Before a family gathering, you can call or email the other relatives to let them know some tips and tactics to help foster more successful communication with the family member with hearing loss. At dinner, you can make sure to sit next to that person and let him or her know that if a punch line is missed, he or she can turn to you to get the missed information.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938fe5437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938fe5437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f4734ffa50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f4734ffa50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E101A"/>
                </a:solidFill>
              </a:rPr>
              <a:t>hearing impairment is </a:t>
            </a:r>
            <a:r>
              <a:rPr lang="en" b="1">
                <a:solidFill>
                  <a:srgbClr val="0E101A"/>
                </a:solidFill>
              </a:rPr>
              <a:t>the inability of an individual to hear sounds adequately</a:t>
            </a:r>
            <a:r>
              <a:rPr lang="en">
                <a:solidFill>
                  <a:srgbClr val="0E101A"/>
                </a:solidFill>
              </a:rPr>
              <a:t>. This may be due to improper development, damage or disease to any part of the hearing mechanism. Hearing is a prerequisite for the development of normal speech &amp; language. It is an invisible impairment. Keen observation is necessary to identify a deaf child/individual. Deafness at birth or in early childhood has disastrous effects on the child's overall development. These effects vary depending upon the age of onset, nature, and degree of hearing impairment.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4734ffa50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f4734ffa50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6E6259"/>
                </a:solidFill>
                <a:highlight>
                  <a:srgbClr val="FFFFFF"/>
                </a:highlight>
              </a:rPr>
              <a:t>Our ear is made up of three parts— the outer, the middle and the inner ear. </a:t>
            </a:r>
            <a:endParaRPr sz="1200">
              <a:solidFill>
                <a:srgbClr val="6E6259"/>
              </a:solidFill>
              <a:highlight>
                <a:srgbClr val="FFFFFF"/>
              </a:highlight>
            </a:endParaRPr>
          </a:p>
          <a:p>
            <a:pPr marL="0" lvl="0" indent="0" algn="l" rtl="0">
              <a:lnSpc>
                <a:spcPct val="115000"/>
              </a:lnSpc>
              <a:spcBef>
                <a:spcPts val="800"/>
              </a:spcBef>
              <a:spcAft>
                <a:spcPts val="0"/>
              </a:spcAft>
              <a:buNone/>
            </a:pPr>
            <a:r>
              <a:rPr lang="en" sz="1200">
                <a:solidFill>
                  <a:srgbClr val="6E6259"/>
                </a:solidFill>
                <a:highlight>
                  <a:srgbClr val="FFFFFF"/>
                </a:highlight>
              </a:rPr>
              <a:t>A conductive hearing loss happens when sounds cannot get through the outer and middle ear. It may be hard to hear soft sounds. Louder sounds may be muffled. Medicine or surgery can often fix this type of hearing loss.</a:t>
            </a:r>
            <a:endParaRPr sz="1200">
              <a:solidFill>
                <a:srgbClr val="6E6259"/>
              </a:solidFill>
              <a:highlight>
                <a:srgbClr val="FFFFFF"/>
              </a:highlight>
            </a:endParaRPr>
          </a:p>
          <a:p>
            <a:pPr marL="0" lvl="0" indent="0" algn="l" rtl="0">
              <a:lnSpc>
                <a:spcPct val="115000"/>
              </a:lnSpc>
              <a:spcBef>
                <a:spcPts val="800"/>
              </a:spcBef>
              <a:spcAft>
                <a:spcPts val="0"/>
              </a:spcAft>
              <a:buNone/>
            </a:pPr>
            <a:r>
              <a:rPr lang="en" sz="1200">
                <a:solidFill>
                  <a:srgbClr val="6E6259"/>
                </a:solidFill>
                <a:highlight>
                  <a:srgbClr val="FFFFFF"/>
                </a:highlight>
              </a:rPr>
              <a:t>A sensorineural hearing loss, or SNHL, happens after inner ear damage. Problems with the nerve pathways from your inner ear to your                        brain can cause SNHL. Soft sounds may be hard to hear. Even louder sounds may be unclear or may sound muffled. This is the most                      common type of permanent hearing loss. Most of the time, medicine or surgery cannot fix SNHL. Hearing aids may help in hearing.</a:t>
            </a:r>
            <a:endParaRPr sz="1200">
              <a:solidFill>
                <a:srgbClr val="6E6259"/>
              </a:solidFill>
              <a:highlight>
                <a:srgbClr val="FFFFFF"/>
              </a:highlight>
            </a:endParaRPr>
          </a:p>
          <a:p>
            <a:pPr marL="0" lvl="0" indent="0" algn="l" rtl="0">
              <a:lnSpc>
                <a:spcPct val="115000"/>
              </a:lnSpc>
              <a:spcBef>
                <a:spcPts val="800"/>
              </a:spcBef>
              <a:spcAft>
                <a:spcPts val="0"/>
              </a:spcAft>
              <a:buNone/>
            </a:pPr>
            <a:r>
              <a:rPr lang="en" sz="1200">
                <a:solidFill>
                  <a:srgbClr val="6E6259"/>
                </a:solidFill>
                <a:highlight>
                  <a:srgbClr val="FFFFFF"/>
                </a:highlight>
              </a:rPr>
              <a:t>Sometimes, a conductive hearing loss happens at the same time as a sensorineural hearing loss, or SNHL. This means that there may be damage in the outer or middle ear and in the inner ear or nerve pathway to the brain. This is a mixed hearing loss.Anything that causes a conductive hearing loss or SNHL can lead to a mixed hearing loss.</a:t>
            </a:r>
            <a:endParaRPr sz="1200">
              <a:solidFill>
                <a:srgbClr val="6E6259"/>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endParaRPr sz="1200">
              <a:solidFill>
                <a:srgbClr val="6E6259"/>
              </a:solidFill>
              <a:highlight>
                <a:srgbClr val="FFFFFF"/>
              </a:highlight>
            </a:endParaRPr>
          </a:p>
          <a:p>
            <a:pPr marL="0" lvl="0" indent="0" algn="l" rtl="0">
              <a:spcBef>
                <a:spcPts val="8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4734ffa50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f4734ffa50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talk to people with hearing impairment?</a:t>
            </a:r>
            <a:endParaRPr/>
          </a:p>
          <a:p>
            <a:pPr marL="457200" lvl="0" indent="-298450" algn="l" rtl="0">
              <a:spcBef>
                <a:spcPts val="0"/>
              </a:spcBef>
              <a:spcAft>
                <a:spcPts val="0"/>
              </a:spcAft>
              <a:buSzPts val="1100"/>
              <a:buChar char="-"/>
            </a:pPr>
            <a:r>
              <a:rPr lang="en"/>
              <a:t>Don’t shout.</a:t>
            </a:r>
            <a:endParaRPr/>
          </a:p>
          <a:p>
            <a:pPr marL="457200" lvl="0" indent="-298450" algn="l" rtl="0">
              <a:spcBef>
                <a:spcPts val="0"/>
              </a:spcBef>
              <a:spcAft>
                <a:spcPts val="0"/>
              </a:spcAft>
              <a:buSzPts val="1100"/>
              <a:buChar char="-"/>
            </a:pPr>
            <a:r>
              <a:rPr lang="en"/>
              <a:t>Face the person and talk clearly.</a:t>
            </a:r>
            <a:endParaRPr/>
          </a:p>
          <a:p>
            <a:pPr marL="457200" lvl="0" indent="-298450" algn="l" rtl="0">
              <a:spcBef>
                <a:spcPts val="0"/>
              </a:spcBef>
              <a:spcAft>
                <a:spcPts val="0"/>
              </a:spcAft>
              <a:buSzPts val="1100"/>
              <a:buChar char="-"/>
            </a:pPr>
            <a:r>
              <a:rPr lang="en"/>
              <a:t>Give facial expressions to provide clues.</a:t>
            </a:r>
            <a:endParaRPr/>
          </a:p>
          <a:p>
            <a:pPr marL="457200" lvl="0" indent="-298450" algn="l" rtl="0">
              <a:spcBef>
                <a:spcPts val="0"/>
              </a:spcBef>
              <a:spcAft>
                <a:spcPts val="0"/>
              </a:spcAft>
              <a:buSzPts val="1100"/>
              <a:buChar char="-"/>
            </a:pPr>
            <a:r>
              <a:rPr lang="en"/>
              <a:t>If the person can’t hunderstand try to repeat using different words.</a:t>
            </a:r>
            <a:endParaRPr/>
          </a:p>
          <a:p>
            <a:pPr marL="457200" lvl="0" indent="-298450" algn="l" rtl="0">
              <a:spcBef>
                <a:spcPts val="0"/>
              </a:spcBef>
              <a:spcAft>
                <a:spcPts val="0"/>
              </a:spcAft>
              <a:buSzPts val="1100"/>
              <a:buChar char="-"/>
            </a:pPr>
            <a:r>
              <a:rPr lang="en"/>
              <a:t>Be patient and don’t talk all at once.</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4734ffa50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f4734ffa50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Misconceptions about people with hearing loss are commonplace – some are antiquated stereotypes, while others just incorrect assumptions. It’s easy enough to get the wrong idea, as hearing loss can be an invisible disability – unlike the wheelchair that signals a mobility challenge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4734ffa50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4734ffa50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4734ffa50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4734ffa50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f4734ffa50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f4734ffa50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4734ffa50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4734ffa50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a long time, hearing impairment has been showcased incorrectly in movies and literature. It has been portrayed in ways that have caused hurt to the community as it has been represented as greatly exaggerated and incorrect and even to add comedy. For example, movies like Sound of Metal and Barfi were aimed towards educating people on the issue, but THEY failed to achieve that since there were numerous inaccuracies throughout both films. In movies like feel the beat and ABCD 2, the deaf character seems to play the token character to represent an entire community. These movies do not have a malicious motive but their message just doesn’t reach the audience thus negatively impacting the deaf community.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 name="Google Shape;61;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 name="Google Shape;6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gif"/><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1680302" y="843338"/>
            <a:ext cx="5966700" cy="174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latin typeface="Oswald"/>
                <a:ea typeface="Oswald"/>
                <a:cs typeface="Oswald"/>
                <a:sym typeface="Oswald"/>
              </a:rPr>
              <a:t>UNDERSTANDING </a:t>
            </a:r>
            <a:endParaRPr dirty="0">
              <a:latin typeface="Oswald"/>
              <a:ea typeface="Oswald"/>
              <a:cs typeface="Oswald"/>
              <a:sym typeface="Oswald"/>
            </a:endParaRPr>
          </a:p>
          <a:p>
            <a:pPr marL="0" lvl="0" indent="0" algn="ctr" rtl="0">
              <a:spcBef>
                <a:spcPts val="0"/>
              </a:spcBef>
              <a:spcAft>
                <a:spcPts val="0"/>
              </a:spcAft>
              <a:buNone/>
            </a:pPr>
            <a:r>
              <a:rPr lang="en" dirty="0">
                <a:latin typeface="Oswald"/>
                <a:ea typeface="Oswald"/>
                <a:cs typeface="Oswald"/>
                <a:sym typeface="Oswald"/>
              </a:rPr>
              <a:t>AUDITORY DISABILITY</a:t>
            </a:r>
            <a:endParaRPr dirty="0">
              <a:latin typeface="Oswald"/>
              <a:ea typeface="Oswald"/>
              <a:cs typeface="Oswald"/>
              <a:sym typeface="Oswald"/>
            </a:endParaRPr>
          </a:p>
        </p:txBody>
      </p:sp>
      <p:sp>
        <p:nvSpPr>
          <p:cNvPr id="68" name="Google Shape;68;p14"/>
          <p:cNvSpPr txBox="1">
            <a:spLocks noGrp="1"/>
          </p:cNvSpPr>
          <p:nvPr>
            <p:ph type="subTitle" idx="1"/>
          </p:nvPr>
        </p:nvSpPr>
        <p:spPr>
          <a:xfrm>
            <a:off x="1771952" y="2969800"/>
            <a:ext cx="5783400" cy="9090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sz="4000" dirty="0">
                <a:latin typeface="Oswald Light"/>
                <a:ea typeface="Oswald Light"/>
                <a:cs typeface="Oswald Light"/>
                <a:sym typeface="Oswald Light"/>
              </a:rPr>
              <a:t>Presented by </a:t>
            </a:r>
            <a:endParaRPr sz="4000" dirty="0">
              <a:latin typeface="Oswald Light"/>
              <a:ea typeface="Oswald Light"/>
              <a:cs typeface="Oswald Light"/>
              <a:sym typeface="Oswald Light"/>
            </a:endParaRPr>
          </a:p>
          <a:p>
            <a:pPr marL="0" lvl="0" indent="0" algn="ctr" rtl="0">
              <a:spcBef>
                <a:spcPts val="0"/>
              </a:spcBef>
              <a:spcAft>
                <a:spcPts val="0"/>
              </a:spcAft>
              <a:buNone/>
            </a:pPr>
            <a:r>
              <a:rPr lang="en" sz="4000" dirty="0">
                <a:latin typeface="Oswald Light"/>
                <a:ea typeface="Oswald Light"/>
                <a:cs typeface="Oswald Light"/>
                <a:sym typeface="Oswald Light"/>
              </a:rPr>
              <a:t>reAble</a:t>
            </a:r>
            <a:endParaRPr sz="1794" dirty="0">
              <a:latin typeface="Oswald ExtraLight"/>
              <a:ea typeface="Oswald ExtraLight"/>
              <a:cs typeface="Oswald ExtraLight"/>
              <a:sym typeface="Oswald ExtraLight"/>
            </a:endParaRPr>
          </a:p>
        </p:txBody>
      </p:sp>
      <p:grpSp>
        <p:nvGrpSpPr>
          <p:cNvPr id="69" name="Google Shape;69;p14"/>
          <p:cNvGrpSpPr/>
          <p:nvPr/>
        </p:nvGrpSpPr>
        <p:grpSpPr>
          <a:xfrm>
            <a:off x="6972775" y="-143475"/>
            <a:ext cx="2362500" cy="1826900"/>
            <a:chOff x="6628450" y="0"/>
            <a:chExt cx="2362500" cy="1826900"/>
          </a:xfrm>
        </p:grpSpPr>
        <p:sp>
          <p:nvSpPr>
            <p:cNvPr id="70" name="Google Shape;70;p14"/>
            <p:cNvSpPr txBox="1"/>
            <p:nvPr/>
          </p:nvSpPr>
          <p:spPr>
            <a:xfrm>
              <a:off x="6628450" y="66975"/>
              <a:ext cx="2362500" cy="1693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71" name="Google Shape;71;p14"/>
            <p:cNvPicPr preferRelativeResize="0"/>
            <p:nvPr/>
          </p:nvPicPr>
          <p:blipFill>
            <a:blip r:embed="rId3">
              <a:alphaModFix/>
            </a:blip>
            <a:stretch>
              <a:fillRect/>
            </a:stretch>
          </p:blipFill>
          <p:spPr>
            <a:xfrm>
              <a:off x="6829300" y="0"/>
              <a:ext cx="1826900" cy="18269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162600" y="545925"/>
            <a:ext cx="9306600" cy="628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PROGRESSIVE DEPICTION OF HEARING IMPAIRMENT IN MODERN LITERATURE AND MOVIES</a:t>
            </a:r>
            <a:endParaRPr/>
          </a:p>
        </p:txBody>
      </p:sp>
      <p:pic>
        <p:nvPicPr>
          <p:cNvPr id="141" name="Google Shape;141;p23"/>
          <p:cNvPicPr preferRelativeResize="0"/>
          <p:nvPr/>
        </p:nvPicPr>
        <p:blipFill>
          <a:blip r:embed="rId3">
            <a:alphaModFix/>
          </a:blip>
          <a:stretch>
            <a:fillRect/>
          </a:stretch>
        </p:blipFill>
        <p:spPr>
          <a:xfrm>
            <a:off x="240800" y="1438212"/>
            <a:ext cx="1968650" cy="3139150"/>
          </a:xfrm>
          <a:prstGeom prst="rect">
            <a:avLst/>
          </a:prstGeom>
          <a:noFill/>
          <a:ln>
            <a:noFill/>
          </a:ln>
        </p:spPr>
      </p:pic>
      <p:pic>
        <p:nvPicPr>
          <p:cNvPr id="142" name="Google Shape;142;p23"/>
          <p:cNvPicPr preferRelativeResize="0"/>
          <p:nvPr/>
        </p:nvPicPr>
        <p:blipFill>
          <a:blip r:embed="rId4">
            <a:alphaModFix/>
          </a:blip>
          <a:stretch>
            <a:fillRect/>
          </a:stretch>
        </p:blipFill>
        <p:spPr>
          <a:xfrm>
            <a:off x="2343725" y="1438212"/>
            <a:ext cx="2083669" cy="3139149"/>
          </a:xfrm>
          <a:prstGeom prst="rect">
            <a:avLst/>
          </a:prstGeom>
          <a:noFill/>
          <a:ln>
            <a:noFill/>
          </a:ln>
        </p:spPr>
      </p:pic>
      <p:pic>
        <p:nvPicPr>
          <p:cNvPr id="143" name="Google Shape;143;p23"/>
          <p:cNvPicPr preferRelativeResize="0"/>
          <p:nvPr/>
        </p:nvPicPr>
        <p:blipFill>
          <a:blip r:embed="rId5">
            <a:alphaModFix/>
          </a:blip>
          <a:stretch>
            <a:fillRect/>
          </a:stretch>
        </p:blipFill>
        <p:spPr>
          <a:xfrm>
            <a:off x="4561676" y="1423434"/>
            <a:ext cx="1968650" cy="3168716"/>
          </a:xfrm>
          <a:prstGeom prst="rect">
            <a:avLst/>
          </a:prstGeom>
          <a:noFill/>
          <a:ln>
            <a:noFill/>
          </a:ln>
        </p:spPr>
      </p:pic>
      <p:pic>
        <p:nvPicPr>
          <p:cNvPr id="144" name="Google Shape;144;p23"/>
          <p:cNvPicPr preferRelativeResize="0"/>
          <p:nvPr/>
        </p:nvPicPr>
        <p:blipFill>
          <a:blip r:embed="rId6">
            <a:alphaModFix/>
          </a:blip>
          <a:stretch>
            <a:fillRect/>
          </a:stretch>
        </p:blipFill>
        <p:spPr>
          <a:xfrm>
            <a:off x="6741825" y="1438746"/>
            <a:ext cx="2083675" cy="31380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387900" y="534525"/>
            <a:ext cx="8368200" cy="6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HOW TO SUPPORT SOMEONE SUFFERING FROM HEARING IMPAIRMENT</a:t>
            </a:r>
            <a:endParaRPr/>
          </a:p>
        </p:txBody>
      </p:sp>
      <p:sp>
        <p:nvSpPr>
          <p:cNvPr id="150" name="Google Shape;150;p2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1" name="Google Shape;151;p24"/>
          <p:cNvPicPr preferRelativeResize="0"/>
          <p:nvPr/>
        </p:nvPicPr>
        <p:blipFill>
          <a:blip r:embed="rId3">
            <a:alphaModFix/>
          </a:blip>
          <a:stretch>
            <a:fillRect/>
          </a:stretch>
        </p:blipFill>
        <p:spPr>
          <a:xfrm>
            <a:off x="488200" y="1489825"/>
            <a:ext cx="4526351" cy="3001551"/>
          </a:xfrm>
          <a:prstGeom prst="rect">
            <a:avLst/>
          </a:prstGeom>
          <a:noFill/>
          <a:ln>
            <a:noFill/>
          </a:ln>
        </p:spPr>
      </p:pic>
      <p:pic>
        <p:nvPicPr>
          <p:cNvPr id="152" name="Google Shape;152;p24"/>
          <p:cNvPicPr preferRelativeResize="0"/>
          <p:nvPr/>
        </p:nvPicPr>
        <p:blipFill rotWithShape="1">
          <a:blip r:embed="rId4">
            <a:alphaModFix/>
          </a:blip>
          <a:srcRect l="11011" r="6994"/>
          <a:stretch/>
        </p:blipFill>
        <p:spPr>
          <a:xfrm>
            <a:off x="5017346" y="1489825"/>
            <a:ext cx="3795129" cy="3001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Oswald"/>
                <a:ea typeface="Oswald"/>
                <a:cs typeface="Oswald"/>
                <a:sym typeface="Oswald"/>
              </a:rPr>
              <a:t>Credits </a:t>
            </a:r>
            <a:endParaRPr>
              <a:latin typeface="Oswald"/>
              <a:ea typeface="Oswald"/>
              <a:cs typeface="Oswald"/>
              <a:sym typeface="Oswald"/>
            </a:endParaRPr>
          </a:p>
        </p:txBody>
      </p:sp>
      <p:sp>
        <p:nvSpPr>
          <p:cNvPr id="158" name="Google Shape;158;p25"/>
          <p:cNvSpPr txBox="1">
            <a:spLocks noGrp="1"/>
          </p:cNvSpPr>
          <p:nvPr>
            <p:ph type="body" idx="1"/>
          </p:nvPr>
        </p:nvSpPr>
        <p:spPr>
          <a:xfrm>
            <a:off x="387900" y="1690674"/>
            <a:ext cx="8368200" cy="30789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 sz="3200">
                <a:solidFill>
                  <a:schemeClr val="accent5"/>
                </a:solidFill>
                <a:latin typeface="Oswald Light"/>
                <a:ea typeface="Oswald Light"/>
                <a:cs typeface="Oswald Light"/>
                <a:sym typeface="Oswald Light"/>
              </a:rPr>
              <a:t>Syna Gupta</a:t>
            </a:r>
            <a:endParaRPr sz="3200">
              <a:solidFill>
                <a:schemeClr val="accent5"/>
              </a:solidFill>
              <a:latin typeface="Oswald Light"/>
              <a:ea typeface="Oswald Light"/>
              <a:cs typeface="Oswald Light"/>
              <a:sym typeface="Oswald Light"/>
            </a:endParaRPr>
          </a:p>
          <a:p>
            <a:pPr marL="0" lvl="0" indent="0" algn="ctr" rtl="0">
              <a:lnSpc>
                <a:spcPct val="80000"/>
              </a:lnSpc>
              <a:spcBef>
                <a:spcPts val="0"/>
              </a:spcBef>
              <a:spcAft>
                <a:spcPts val="0"/>
              </a:spcAft>
              <a:buSzPts val="1018"/>
              <a:buNone/>
            </a:pPr>
            <a:r>
              <a:rPr lang="en" sz="3200">
                <a:solidFill>
                  <a:schemeClr val="accent5"/>
                </a:solidFill>
                <a:latin typeface="Oswald Light"/>
                <a:ea typeface="Oswald Light"/>
                <a:cs typeface="Oswald Light"/>
                <a:sym typeface="Oswald Light"/>
              </a:rPr>
              <a:t>Amiya Seth</a:t>
            </a:r>
            <a:endParaRPr sz="3200">
              <a:solidFill>
                <a:schemeClr val="accent5"/>
              </a:solidFill>
              <a:latin typeface="Oswald Light"/>
              <a:ea typeface="Oswald Light"/>
              <a:cs typeface="Oswald Light"/>
              <a:sym typeface="Oswald Light"/>
            </a:endParaRPr>
          </a:p>
          <a:p>
            <a:pPr marL="0" lvl="0" indent="0" algn="ctr" rtl="0">
              <a:lnSpc>
                <a:spcPct val="80000"/>
              </a:lnSpc>
              <a:spcBef>
                <a:spcPts val="0"/>
              </a:spcBef>
              <a:spcAft>
                <a:spcPts val="0"/>
              </a:spcAft>
              <a:buSzPts val="1018"/>
              <a:buNone/>
            </a:pPr>
            <a:r>
              <a:rPr lang="en" sz="3200">
                <a:solidFill>
                  <a:schemeClr val="accent5"/>
                </a:solidFill>
                <a:latin typeface="Oswald Light"/>
                <a:ea typeface="Oswald Light"/>
                <a:cs typeface="Oswald Light"/>
                <a:sym typeface="Oswald Light"/>
              </a:rPr>
              <a:t>Shreena Gulati</a:t>
            </a:r>
            <a:endParaRPr sz="3200">
              <a:solidFill>
                <a:schemeClr val="accent5"/>
              </a:solidFill>
              <a:latin typeface="Oswald Light"/>
              <a:ea typeface="Oswald Light"/>
              <a:cs typeface="Oswald Light"/>
              <a:sym typeface="Oswald Light"/>
            </a:endParaRPr>
          </a:p>
          <a:p>
            <a:pPr marL="0" lvl="0" indent="0" algn="ctr" rtl="0">
              <a:lnSpc>
                <a:spcPct val="80000"/>
              </a:lnSpc>
              <a:spcBef>
                <a:spcPts val="0"/>
              </a:spcBef>
              <a:spcAft>
                <a:spcPts val="0"/>
              </a:spcAft>
              <a:buSzPts val="1018"/>
              <a:buNone/>
            </a:pPr>
            <a:r>
              <a:rPr lang="en" sz="3200">
                <a:solidFill>
                  <a:schemeClr val="accent5"/>
                </a:solidFill>
                <a:latin typeface="Oswald Light"/>
                <a:ea typeface="Oswald Light"/>
                <a:cs typeface="Oswald Light"/>
                <a:sym typeface="Oswald Light"/>
              </a:rPr>
              <a:t>Manya Kohli</a:t>
            </a:r>
            <a:endParaRPr sz="3200">
              <a:solidFill>
                <a:schemeClr val="accent5"/>
              </a:solidFill>
              <a:latin typeface="Oswald Light"/>
              <a:ea typeface="Oswald Light"/>
              <a:cs typeface="Oswald Light"/>
              <a:sym typeface="Oswald Light"/>
            </a:endParaRPr>
          </a:p>
          <a:p>
            <a:pPr marL="0" lvl="0" indent="0" algn="ctr" rtl="0">
              <a:lnSpc>
                <a:spcPct val="80000"/>
              </a:lnSpc>
              <a:spcBef>
                <a:spcPts val="0"/>
              </a:spcBef>
              <a:spcAft>
                <a:spcPts val="0"/>
              </a:spcAft>
              <a:buSzPts val="1018"/>
              <a:buNone/>
            </a:pPr>
            <a:r>
              <a:rPr lang="en" sz="3200">
                <a:solidFill>
                  <a:schemeClr val="accent5"/>
                </a:solidFill>
                <a:latin typeface="Oswald Light"/>
                <a:ea typeface="Oswald Light"/>
                <a:cs typeface="Oswald Light"/>
                <a:sym typeface="Oswald Light"/>
              </a:rPr>
              <a:t>Prangaya Gupta</a:t>
            </a:r>
            <a:endParaRPr sz="3200">
              <a:solidFill>
                <a:schemeClr val="accent5"/>
              </a:solidFill>
              <a:latin typeface="Oswald Light"/>
              <a:ea typeface="Oswald Light"/>
              <a:cs typeface="Oswald Light"/>
              <a:sym typeface="Oswald Light"/>
            </a:endParaRPr>
          </a:p>
          <a:p>
            <a:pPr marL="0" lvl="0" indent="0" algn="ctr" rtl="0">
              <a:lnSpc>
                <a:spcPct val="80000"/>
              </a:lnSpc>
              <a:spcBef>
                <a:spcPts val="0"/>
              </a:spcBef>
              <a:spcAft>
                <a:spcPts val="0"/>
              </a:spcAft>
              <a:buSzPts val="1018"/>
              <a:buNone/>
            </a:pPr>
            <a:endParaRPr sz="1720">
              <a:latin typeface="Oswald ExtraLight"/>
              <a:ea typeface="Oswald ExtraLight"/>
              <a:cs typeface="Oswald ExtraLight"/>
              <a:sym typeface="Oswald ExtraLight"/>
            </a:endParaRPr>
          </a:p>
          <a:p>
            <a:pPr marL="0" lvl="0" indent="0" algn="l" rtl="0">
              <a:lnSpc>
                <a:spcPct val="95000"/>
              </a:lnSpc>
              <a:spcBef>
                <a:spcPts val="0"/>
              </a:spcBef>
              <a:spcAft>
                <a:spcPts val="1200"/>
              </a:spcAft>
              <a:buSzPts val="1018"/>
              <a:buNone/>
            </a:pPr>
            <a:endParaRPr sz="166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INTRODUCTION TO TYPES OF AUDITORY DISABILITIES</a:t>
            </a:r>
            <a:endParaRPr/>
          </a:p>
        </p:txBody>
      </p:sp>
      <p:sp>
        <p:nvSpPr>
          <p:cNvPr id="77" name="Google Shape;77;p1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 name="Google Shape;78;p15"/>
          <p:cNvPicPr preferRelativeResize="0"/>
          <p:nvPr/>
        </p:nvPicPr>
        <p:blipFill>
          <a:blip r:embed="rId3">
            <a:alphaModFix/>
          </a:blip>
          <a:stretch>
            <a:fillRect/>
          </a:stretch>
        </p:blipFill>
        <p:spPr>
          <a:xfrm>
            <a:off x="462150" y="1489825"/>
            <a:ext cx="3102185" cy="3078900"/>
          </a:xfrm>
          <a:prstGeom prst="rect">
            <a:avLst/>
          </a:prstGeom>
          <a:noFill/>
          <a:ln>
            <a:noFill/>
          </a:ln>
        </p:spPr>
      </p:pic>
      <p:pic>
        <p:nvPicPr>
          <p:cNvPr id="79" name="Google Shape;79;p15"/>
          <p:cNvPicPr preferRelativeResize="0"/>
          <p:nvPr/>
        </p:nvPicPr>
        <p:blipFill>
          <a:blip r:embed="rId4">
            <a:alphaModFix/>
          </a:blip>
          <a:stretch>
            <a:fillRect/>
          </a:stretch>
        </p:blipFill>
        <p:spPr>
          <a:xfrm>
            <a:off x="3930100" y="1581875"/>
            <a:ext cx="4222125" cy="2894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775800" y="222870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1 . HEARING LOSS</a:t>
            </a:r>
            <a:endParaRPr/>
          </a:p>
        </p:txBody>
      </p:sp>
      <p:pic>
        <p:nvPicPr>
          <p:cNvPr id="85" name="Google Shape;85;p16"/>
          <p:cNvPicPr preferRelativeResize="0"/>
          <p:nvPr/>
        </p:nvPicPr>
        <p:blipFill>
          <a:blip r:embed="rId3">
            <a:alphaModFix/>
          </a:blip>
          <a:stretch>
            <a:fillRect/>
          </a:stretch>
        </p:blipFill>
        <p:spPr>
          <a:xfrm>
            <a:off x="4871789" y="155450"/>
            <a:ext cx="3825774" cy="4832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87900" y="2304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111"/>
              <a:t>2. HEARING IMPAIRMENT</a:t>
            </a:r>
            <a:endParaRPr sz="3111"/>
          </a:p>
        </p:txBody>
      </p:sp>
      <p:pic>
        <p:nvPicPr>
          <p:cNvPr id="91" name="Google Shape;91;p17"/>
          <p:cNvPicPr preferRelativeResize="0"/>
          <p:nvPr/>
        </p:nvPicPr>
        <p:blipFill rotWithShape="1">
          <a:blip r:embed="rId3">
            <a:alphaModFix/>
          </a:blip>
          <a:srcRect b="55175"/>
          <a:stretch/>
        </p:blipFill>
        <p:spPr>
          <a:xfrm>
            <a:off x="1158488" y="1144125"/>
            <a:ext cx="6827025" cy="372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MISCONCEPTIONS IN HEARING IMPAIRMENT</a:t>
            </a:r>
            <a:endParaRPr/>
          </a:p>
        </p:txBody>
      </p:sp>
      <p:sp>
        <p:nvSpPr>
          <p:cNvPr id="97" name="Google Shape;97;p18"/>
          <p:cNvSpPr txBox="1"/>
          <p:nvPr/>
        </p:nvSpPr>
        <p:spPr>
          <a:xfrm>
            <a:off x="5376325" y="1865825"/>
            <a:ext cx="285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FFFF"/>
              </a:solidFill>
              <a:latin typeface="Roboto"/>
              <a:ea typeface="Roboto"/>
              <a:cs typeface="Roboto"/>
              <a:sym typeface="Roboto"/>
            </a:endParaRPr>
          </a:p>
        </p:txBody>
      </p:sp>
      <p:pic>
        <p:nvPicPr>
          <p:cNvPr id="98" name="Google Shape;98;p18"/>
          <p:cNvPicPr preferRelativeResize="0"/>
          <p:nvPr/>
        </p:nvPicPr>
        <p:blipFill>
          <a:blip r:embed="rId3">
            <a:alphaModFix/>
          </a:blip>
          <a:stretch>
            <a:fillRect/>
          </a:stretch>
        </p:blipFill>
        <p:spPr>
          <a:xfrm>
            <a:off x="261750" y="1351025"/>
            <a:ext cx="3973850" cy="3078905"/>
          </a:xfrm>
          <a:prstGeom prst="rect">
            <a:avLst/>
          </a:prstGeom>
          <a:noFill/>
          <a:ln>
            <a:noFill/>
          </a:ln>
        </p:spPr>
      </p:pic>
      <p:pic>
        <p:nvPicPr>
          <p:cNvPr id="99" name="Google Shape;99;p18"/>
          <p:cNvPicPr preferRelativeResize="0"/>
          <p:nvPr/>
        </p:nvPicPr>
        <p:blipFill>
          <a:blip r:embed="rId4">
            <a:alphaModFix/>
          </a:blip>
          <a:stretch>
            <a:fillRect/>
          </a:stretch>
        </p:blipFill>
        <p:spPr>
          <a:xfrm>
            <a:off x="4415300" y="1351025"/>
            <a:ext cx="4426524" cy="3078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MISCONCEPTIONS IN HEARING IMPAIRMENT</a:t>
            </a:r>
            <a:endParaRPr/>
          </a:p>
        </p:txBody>
      </p:sp>
      <p:pic>
        <p:nvPicPr>
          <p:cNvPr id="105" name="Google Shape;105;p19"/>
          <p:cNvPicPr preferRelativeResize="0"/>
          <p:nvPr/>
        </p:nvPicPr>
        <p:blipFill>
          <a:blip r:embed="rId3">
            <a:alphaModFix/>
          </a:blip>
          <a:stretch>
            <a:fillRect/>
          </a:stretch>
        </p:blipFill>
        <p:spPr>
          <a:xfrm>
            <a:off x="828763" y="1774450"/>
            <a:ext cx="7486474" cy="2322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268942" y="386307"/>
            <a:ext cx="8630594"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700" dirty="0"/>
              <a:t>PEOPLE WHO OVERCAME HEARING IMPAIRMENT</a:t>
            </a:r>
            <a:endParaRPr sz="2900" dirty="0"/>
          </a:p>
        </p:txBody>
      </p:sp>
      <p:sp>
        <p:nvSpPr>
          <p:cNvPr id="111" name="Google Shape;111;p20"/>
          <p:cNvSpPr txBox="1">
            <a:spLocks noGrp="1"/>
          </p:cNvSpPr>
          <p:nvPr>
            <p:ph type="body" idx="4294967295"/>
          </p:nvPr>
        </p:nvSpPr>
        <p:spPr>
          <a:xfrm>
            <a:off x="387900" y="4346000"/>
            <a:ext cx="3725100" cy="1573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HELEN ADAMS KELLER                                  </a:t>
            </a:r>
            <a:endParaRPr/>
          </a:p>
        </p:txBody>
      </p:sp>
      <p:pic>
        <p:nvPicPr>
          <p:cNvPr id="112" name="Google Shape;112;p20"/>
          <p:cNvPicPr preferRelativeResize="0"/>
          <p:nvPr/>
        </p:nvPicPr>
        <p:blipFill>
          <a:blip r:embed="rId3">
            <a:alphaModFix/>
          </a:blip>
          <a:stretch>
            <a:fillRect/>
          </a:stretch>
        </p:blipFill>
        <p:spPr>
          <a:xfrm>
            <a:off x="387900" y="1675104"/>
            <a:ext cx="3725101" cy="2474047"/>
          </a:xfrm>
          <a:prstGeom prst="rect">
            <a:avLst/>
          </a:prstGeom>
          <a:noFill/>
          <a:ln>
            <a:noFill/>
          </a:ln>
        </p:spPr>
      </p:pic>
      <p:pic>
        <p:nvPicPr>
          <p:cNvPr id="113" name="Google Shape;113;p20"/>
          <p:cNvPicPr preferRelativeResize="0"/>
          <p:nvPr/>
        </p:nvPicPr>
        <p:blipFill>
          <a:blip r:embed="rId4">
            <a:alphaModFix/>
          </a:blip>
          <a:stretch>
            <a:fillRect/>
          </a:stretch>
        </p:blipFill>
        <p:spPr>
          <a:xfrm>
            <a:off x="5024275" y="1636913"/>
            <a:ext cx="3637824" cy="2550425"/>
          </a:xfrm>
          <a:prstGeom prst="rect">
            <a:avLst/>
          </a:prstGeom>
          <a:noFill/>
          <a:ln>
            <a:noFill/>
          </a:ln>
        </p:spPr>
      </p:pic>
      <p:sp>
        <p:nvSpPr>
          <p:cNvPr id="114" name="Google Shape;114;p20"/>
          <p:cNvSpPr txBox="1">
            <a:spLocks noGrp="1"/>
          </p:cNvSpPr>
          <p:nvPr>
            <p:ph type="body" idx="4294967295"/>
          </p:nvPr>
        </p:nvSpPr>
        <p:spPr>
          <a:xfrm>
            <a:off x="4937000" y="4345850"/>
            <a:ext cx="3725100" cy="1573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THOMAS EDISON</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OTHER PEOPLE WHO ARE BATTLING OR HAVE OVERCOME HEARING IMPAIRMENT </a:t>
            </a:r>
            <a:endParaRPr/>
          </a:p>
        </p:txBody>
      </p:sp>
      <p:sp>
        <p:nvSpPr>
          <p:cNvPr id="120" name="Google Shape;120;p21"/>
          <p:cNvSpPr txBox="1">
            <a:spLocks noGrp="1"/>
          </p:cNvSpPr>
          <p:nvPr>
            <p:ph type="body" idx="4294967295"/>
          </p:nvPr>
        </p:nvSpPr>
        <p:spPr>
          <a:xfrm>
            <a:off x="234175" y="3973836"/>
            <a:ext cx="30159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MILLIE BOBBY BROWN</a:t>
            </a:r>
            <a:endParaRPr/>
          </a:p>
        </p:txBody>
      </p:sp>
      <p:pic>
        <p:nvPicPr>
          <p:cNvPr id="121" name="Google Shape;121;p21"/>
          <p:cNvPicPr preferRelativeResize="0"/>
          <p:nvPr/>
        </p:nvPicPr>
        <p:blipFill>
          <a:blip r:embed="rId3">
            <a:alphaModFix/>
          </a:blip>
          <a:stretch>
            <a:fillRect/>
          </a:stretch>
        </p:blipFill>
        <p:spPr>
          <a:xfrm>
            <a:off x="200575" y="1542675"/>
            <a:ext cx="2829176" cy="2121633"/>
          </a:xfrm>
          <a:prstGeom prst="rect">
            <a:avLst/>
          </a:prstGeom>
          <a:noFill/>
          <a:ln>
            <a:noFill/>
          </a:ln>
        </p:spPr>
      </p:pic>
      <p:pic>
        <p:nvPicPr>
          <p:cNvPr id="122" name="Google Shape;122;p21"/>
          <p:cNvPicPr preferRelativeResize="0"/>
          <p:nvPr/>
        </p:nvPicPr>
        <p:blipFill>
          <a:blip r:embed="rId4">
            <a:alphaModFix/>
          </a:blip>
          <a:stretch>
            <a:fillRect/>
          </a:stretch>
        </p:blipFill>
        <p:spPr>
          <a:xfrm>
            <a:off x="3216575" y="1540400"/>
            <a:ext cx="2300815" cy="2212224"/>
          </a:xfrm>
          <a:prstGeom prst="rect">
            <a:avLst/>
          </a:prstGeom>
          <a:noFill/>
          <a:ln>
            <a:noFill/>
          </a:ln>
        </p:spPr>
      </p:pic>
      <p:sp>
        <p:nvSpPr>
          <p:cNvPr id="123" name="Google Shape;123;p21"/>
          <p:cNvSpPr txBox="1">
            <a:spLocks noGrp="1"/>
          </p:cNvSpPr>
          <p:nvPr>
            <p:ph type="body" idx="4294967295"/>
          </p:nvPr>
        </p:nvSpPr>
        <p:spPr>
          <a:xfrm>
            <a:off x="3216563" y="3973836"/>
            <a:ext cx="30159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ALEXANDER GRAHAM BELL</a:t>
            </a:r>
            <a:endParaRPr/>
          </a:p>
        </p:txBody>
      </p:sp>
      <p:pic>
        <p:nvPicPr>
          <p:cNvPr id="124" name="Google Shape;124;p21"/>
          <p:cNvPicPr preferRelativeResize="0"/>
          <p:nvPr/>
        </p:nvPicPr>
        <p:blipFill>
          <a:blip r:embed="rId5">
            <a:alphaModFix/>
          </a:blip>
          <a:stretch>
            <a:fillRect/>
          </a:stretch>
        </p:blipFill>
        <p:spPr>
          <a:xfrm>
            <a:off x="5926925" y="1563328"/>
            <a:ext cx="2829174" cy="2166347"/>
          </a:xfrm>
          <a:prstGeom prst="rect">
            <a:avLst/>
          </a:prstGeom>
          <a:noFill/>
          <a:ln>
            <a:noFill/>
          </a:ln>
        </p:spPr>
      </p:pic>
      <p:sp>
        <p:nvSpPr>
          <p:cNvPr id="125" name="Google Shape;125;p21"/>
          <p:cNvSpPr txBox="1">
            <a:spLocks noGrp="1"/>
          </p:cNvSpPr>
          <p:nvPr>
            <p:ph type="body" idx="4294967295"/>
          </p:nvPr>
        </p:nvSpPr>
        <p:spPr>
          <a:xfrm>
            <a:off x="6105568" y="3973836"/>
            <a:ext cx="30159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DERRICK COLEMAN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animEffect transition="in" filter="fade">
                                      <p:cBhvr>
                                        <p:cTn id="9" dur="1000"/>
                                        <p:tgtEl>
                                          <p:spTgt spid="121"/>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1000"/>
                                        <p:tgtEl>
                                          <p:spTgt spid="12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42409" y="335285"/>
            <a:ext cx="9114168" cy="686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INCORRECT DEPICTION OF HEARING IMPAIRMENT IN MODERN LITERATURE AND MOVIES</a:t>
            </a:r>
            <a:endParaRPr dirty="0"/>
          </a:p>
        </p:txBody>
      </p:sp>
      <p:pic>
        <p:nvPicPr>
          <p:cNvPr id="131" name="Google Shape;131;p22"/>
          <p:cNvPicPr preferRelativeResize="0"/>
          <p:nvPr/>
        </p:nvPicPr>
        <p:blipFill>
          <a:blip r:embed="rId3">
            <a:alphaModFix/>
          </a:blip>
          <a:stretch>
            <a:fillRect/>
          </a:stretch>
        </p:blipFill>
        <p:spPr>
          <a:xfrm>
            <a:off x="143950" y="1242450"/>
            <a:ext cx="2109150" cy="3045476"/>
          </a:xfrm>
          <a:prstGeom prst="rect">
            <a:avLst/>
          </a:prstGeom>
          <a:noFill/>
          <a:ln>
            <a:noFill/>
          </a:ln>
        </p:spPr>
      </p:pic>
      <p:pic>
        <p:nvPicPr>
          <p:cNvPr id="132" name="Google Shape;132;p22"/>
          <p:cNvPicPr preferRelativeResize="0"/>
          <p:nvPr/>
        </p:nvPicPr>
        <p:blipFill>
          <a:blip r:embed="rId4">
            <a:alphaModFix/>
          </a:blip>
          <a:stretch>
            <a:fillRect/>
          </a:stretch>
        </p:blipFill>
        <p:spPr>
          <a:xfrm>
            <a:off x="2405525" y="1245494"/>
            <a:ext cx="2109150" cy="3039406"/>
          </a:xfrm>
          <a:prstGeom prst="rect">
            <a:avLst/>
          </a:prstGeom>
          <a:noFill/>
          <a:ln>
            <a:noFill/>
          </a:ln>
        </p:spPr>
      </p:pic>
      <p:pic>
        <p:nvPicPr>
          <p:cNvPr id="133" name="Google Shape;133;p22"/>
          <p:cNvPicPr preferRelativeResize="0"/>
          <p:nvPr/>
        </p:nvPicPr>
        <p:blipFill>
          <a:blip r:embed="rId5">
            <a:alphaModFix/>
          </a:blip>
          <a:stretch>
            <a:fillRect/>
          </a:stretch>
        </p:blipFill>
        <p:spPr>
          <a:xfrm>
            <a:off x="4723975" y="1245500"/>
            <a:ext cx="2052476" cy="3039401"/>
          </a:xfrm>
          <a:prstGeom prst="rect">
            <a:avLst/>
          </a:prstGeom>
          <a:noFill/>
          <a:ln>
            <a:noFill/>
          </a:ln>
        </p:spPr>
      </p:pic>
      <p:pic>
        <p:nvPicPr>
          <p:cNvPr id="134" name="Google Shape;134;p22"/>
          <p:cNvPicPr preferRelativeResize="0"/>
          <p:nvPr/>
        </p:nvPicPr>
        <p:blipFill>
          <a:blip r:embed="rId6">
            <a:alphaModFix/>
          </a:blip>
          <a:stretch>
            <a:fillRect/>
          </a:stretch>
        </p:blipFill>
        <p:spPr>
          <a:xfrm>
            <a:off x="6917476" y="1273238"/>
            <a:ext cx="2062750" cy="2983901"/>
          </a:xfrm>
          <a:prstGeom prst="rect">
            <a:avLst/>
          </a:prstGeom>
          <a:noFill/>
          <a:ln>
            <a:noFill/>
          </a:ln>
        </p:spPr>
      </p:pic>
      <p:sp>
        <p:nvSpPr>
          <p:cNvPr id="135" name="Google Shape;135;p22"/>
          <p:cNvSpPr txBox="1"/>
          <p:nvPr/>
        </p:nvSpPr>
        <p:spPr>
          <a:xfrm>
            <a:off x="1479300" y="4443125"/>
            <a:ext cx="1513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solidFill>
                <a:schemeClr val="dk1"/>
              </a:solidFill>
              <a:latin typeface="Roboto Slab ExtraLight"/>
              <a:ea typeface="Roboto Slab ExtraLight"/>
              <a:cs typeface="Roboto Slab ExtraLight"/>
              <a:sym typeface="Roboto Slab ExtraLight"/>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1049</Words>
  <Application>Microsoft Office PowerPoint</Application>
  <PresentationFormat>On-screen Show (16:9)</PresentationFormat>
  <Paragraphs>51</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Marina</vt:lpstr>
      <vt:lpstr>UNDERSTANDING  AUDITORY DISABILITY</vt:lpstr>
      <vt:lpstr>INTRODUCTION TO TYPES OF AUDITORY DISABILITIES</vt:lpstr>
      <vt:lpstr>1 . HEARING LOSS</vt:lpstr>
      <vt:lpstr>2. HEARING IMPAIRMENT</vt:lpstr>
      <vt:lpstr>MISCONCEPTIONS IN HEARING IMPAIRMENT</vt:lpstr>
      <vt:lpstr>MISCONCEPTIONS IN HEARING IMPAIRMENT</vt:lpstr>
      <vt:lpstr>PEOPLE WHO OVERCAME HEARING IMPAIRMENT</vt:lpstr>
      <vt:lpstr>OTHER PEOPLE WHO ARE BATTLING OR HAVE OVERCOME HEARING IMPAIRMENT </vt:lpstr>
      <vt:lpstr>INCORRECT DEPICTION OF HEARING IMPAIRMENT IN MODERN LITERATURE AND MOVIES</vt:lpstr>
      <vt:lpstr>PROGRESSIVE DEPICTION OF HEARING IMPAIRMENT IN MODERN LITERATURE AND MOVIES</vt:lpstr>
      <vt:lpstr>HOW TO SUPPORT SOMEONE SUFFERING FROM HEARING IMPAIRMENT</vt:lpstr>
      <vt:lpstr>Credits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AUDITORY DISABILITY</dc:title>
  <cp:lastModifiedBy>Research</cp:lastModifiedBy>
  <cp:revision>2</cp:revision>
  <dcterms:modified xsi:type="dcterms:W3CDTF">2022-11-20T07:20:56Z</dcterms:modified>
</cp:coreProperties>
</file>